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42" r:id="rId7"/>
    <p:sldId id="343" r:id="rId8"/>
    <p:sldId id="292" r:id="rId9"/>
    <p:sldId id="274" r:id="rId10"/>
    <p:sldId id="275" r:id="rId11"/>
    <p:sldId id="335" r:id="rId12"/>
    <p:sldId id="336" r:id="rId13"/>
    <p:sldId id="337" r:id="rId14"/>
    <p:sldId id="338" r:id="rId15"/>
    <p:sldId id="270" r:id="rId16"/>
    <p:sldId id="272"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4.xml"/><Relationship Id="rId3" Type="http://schemas.openxmlformats.org/officeDocument/2006/relationships/slide" Target="slide3.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 name="图片 1"/>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3" name="任意多边形 2"/>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16</a:t>
            </a:r>
            <a:endParaRPr lang="en-US"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16</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“Knob controller”</a:t>
            </a:r>
            <a:endPar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31240" y="15481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6292850" y="2479675"/>
            <a:ext cx="4229735" cy="922020"/>
          </a:xfrm>
          <a:prstGeom prst="rect">
            <a:avLst/>
          </a:prstGeom>
          <a:noFill/>
        </p:spPr>
        <p:txBody>
          <a:bodyPr wrap="square" rtlCol="0">
            <a:spAutoFit/>
          </a:bodyPr>
          <a:p>
            <a:pPr algn="l"/>
            <a:r>
              <a:rPr lang="zh-CN" dirty="0">
                <a:solidFill>
                  <a:schemeClr val="accent5">
                    <a:lumMod val="75000"/>
                  </a:schemeClr>
                </a:solidFill>
              </a:rPr>
              <a:t>This is the knob potentiometer building block, in which the gear position can be modified by yourself!</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621790" y="1649095"/>
            <a:ext cx="4608830" cy="3172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任意多边形 2"/>
          <p:cNvSpPr/>
          <p:nvPr/>
        </p:nvSpPr>
        <p:spPr>
          <a:xfrm>
            <a:off x="427990" y="556069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7496175" y="2726690"/>
            <a:ext cx="2961005" cy="1465580"/>
          </a:xfrm>
          <a:prstGeom prst="rect">
            <a:avLst/>
          </a:prstGeom>
          <a:noFill/>
        </p:spPr>
        <p:txBody>
          <a:bodyPr wrap="square" rtlCol="0">
            <a:spAutoFit/>
          </a:bodyPr>
          <a:p>
            <a:pPr algn="l"/>
            <a:r>
              <a:rPr lang="zh-CN" dirty="0">
                <a:solidFill>
                  <a:schemeClr val="accent5">
                    <a:lumMod val="75000"/>
                  </a:schemeClr>
                </a:solidFill>
              </a:rPr>
              <a:t>This is the stepper motor speed control block, you can change the gear position to change the direction of rotation!</a:t>
            </a:r>
            <a:endParaRPr lang="zh-CN" dirty="0">
              <a:solidFill>
                <a:schemeClr val="accent5">
                  <a:lumMod val="75000"/>
                </a:schemeClr>
              </a:solidFill>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solidFill>
                <a:schemeClr val="bg1"/>
              </a:solidFill>
              <a:latin typeface="微软雅黑" charset="-122"/>
              <a:ea typeface="微软雅黑" charset="-122"/>
              <a:sym typeface="+mn-ea"/>
            </a:endParaRPr>
          </a:p>
        </p:txBody>
      </p:sp>
      <p:sp>
        <p:nvSpPr>
          <p:cNvPr id="17" name="标题 16"/>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535940" y="5695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329055" y="2185035"/>
            <a:ext cx="4843145" cy="20097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6128385" y="2776220"/>
            <a:ext cx="4229735" cy="645160"/>
          </a:xfrm>
          <a:prstGeom prst="rect">
            <a:avLst/>
          </a:prstGeom>
          <a:noFill/>
        </p:spPr>
        <p:txBody>
          <a:bodyPr wrap="square" rtlCol="0">
            <a:spAutoFit/>
          </a:bodyPr>
          <a:p>
            <a:pPr algn="l"/>
            <a:r>
              <a:rPr lang="zh-CN" dirty="0">
                <a:solidFill>
                  <a:schemeClr val="accent5">
                    <a:lumMod val="75000"/>
                  </a:schemeClr>
                </a:solidFill>
              </a:rPr>
              <a:t>This is a fan speed control block that can be changed to adjust the wind speed！</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641475" y="1927860"/>
            <a:ext cx="4192270" cy="31013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5615305" y="2599055"/>
            <a:ext cx="4229735" cy="645160"/>
          </a:xfrm>
          <a:prstGeom prst="rect">
            <a:avLst/>
          </a:prstGeom>
          <a:noFill/>
        </p:spPr>
        <p:txBody>
          <a:bodyPr wrap="square" rtlCol="0">
            <a:spAutoFit/>
          </a:bodyPr>
          <a:p>
            <a:pPr algn="l"/>
            <a:r>
              <a:rPr lang="zh-CN" dirty="0">
                <a:solidFill>
                  <a:schemeClr val="accent5">
                    <a:lumMod val="75000"/>
                  </a:schemeClr>
                </a:solidFill>
              </a:rPr>
              <a:t>This is the </a:t>
            </a:r>
            <a:r>
              <a:rPr lang="en-US" altLang="zh-CN" dirty="0">
                <a:solidFill>
                  <a:schemeClr val="accent5">
                    <a:lumMod val="75000"/>
                  </a:schemeClr>
                </a:solidFill>
              </a:rPr>
              <a:t>servo</a:t>
            </a:r>
            <a:r>
              <a:rPr lang="zh-CN" dirty="0">
                <a:solidFill>
                  <a:schemeClr val="accent5">
                    <a:lumMod val="75000"/>
                  </a:schemeClr>
                </a:solidFill>
              </a:rPr>
              <a:t> adjustment block that can change the </a:t>
            </a:r>
            <a:r>
              <a:rPr lang="en-US" altLang="zh-CN" dirty="0">
                <a:solidFill>
                  <a:schemeClr val="accent5">
                    <a:lumMod val="75000"/>
                  </a:schemeClr>
                </a:solidFill>
              </a:rPr>
              <a:t>servo</a:t>
            </a:r>
            <a:r>
              <a:rPr lang="zh-CN" dirty="0">
                <a:solidFill>
                  <a:schemeClr val="accent5">
                    <a:lumMod val="75000"/>
                  </a:schemeClr>
                </a:solidFill>
              </a:rPr>
              <a:t> angle.</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522095" y="1614170"/>
            <a:ext cx="3745865" cy="3563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864870" y="1423670"/>
            <a:ext cx="9551035" cy="4346575"/>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1097915"/>
            <a:chOff x="5213810" y="4721826"/>
            <a:chExt cx="2079101" cy="14733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989310"/>
            </a:xfrm>
            <a:prstGeom prst="rect">
              <a:avLst/>
            </a:prstGeom>
            <a:noFill/>
          </p:spPr>
          <p:txBody>
            <a:bodyPr wrap="square" rtlCol="0">
              <a:spAutoFit/>
            </a:bodyPr>
            <a:p>
              <a:r>
                <a:rPr lang="zh-CN" altLang="en-US" sz="1400" dirty="0">
                  <a:solidFill>
                    <a:schemeClr val="accent5">
                      <a:lumMod val="75000"/>
                    </a:schemeClr>
                  </a:solidFill>
                  <a:latin typeface="方正少儿_GBK" panose="02000000000000000000" charset="-122"/>
                  <a:ea typeface="方正少儿_GBK" panose="02000000000000000000" charset="-122"/>
                </a:rPr>
                <a:t>Combination building block</a:t>
              </a:r>
              <a:endParaRPr lang="zh-CN" altLang="en-US" sz="1400" dirty="0">
                <a:solidFill>
                  <a:schemeClr val="accent5">
                    <a:lumMod val="75000"/>
                  </a:schemeClr>
                </a:solidFill>
                <a:latin typeface="方正少儿_GBK" panose="02000000000000000000" charset="-122"/>
                <a:ea typeface="方正少儿_GBK" panose="02000000000000000000" charset="-122"/>
              </a:endParaRPr>
            </a:p>
          </p:txBody>
        </p:sp>
      </p:gr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
        <p:nvSpPr>
          <p:cNvPr id="18" name="文本框 17"/>
          <p:cNvSpPr txBox="1"/>
          <p:nvPr/>
        </p:nvSpPr>
        <p:spPr>
          <a:xfrm>
            <a:off x="1685290" y="1499235"/>
            <a:ext cx="8618220" cy="337820"/>
          </a:xfrm>
          <a:prstGeom prst="rect">
            <a:avLst/>
          </a:prstGeom>
          <a:noFill/>
        </p:spPr>
        <p:txBody>
          <a:bodyPr wrap="square" rtlCol="0">
            <a:spAutoFit/>
          </a:bodyPr>
          <a:p>
            <a:pPr algn="l"/>
            <a:r>
              <a:rPr sz="16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1600" dirty="0">
              <a:solidFill>
                <a:schemeClr val="accent5">
                  <a:lumMod val="75000"/>
                </a:schemeClr>
              </a:solidFill>
              <a:latin typeface="宋体" pitchFamily="2" charset="-122"/>
              <a:ea typeface="宋体" pitchFamily="2" charset="-122"/>
              <a:cs typeface="宋体" pitchFamily="2" charset="-122"/>
            </a:endParaRPr>
          </a:p>
        </p:txBody>
      </p:sp>
      <p:pic>
        <p:nvPicPr>
          <p:cNvPr id="9" name="图片 8"/>
          <p:cNvPicPr>
            <a:picLocks noChangeAspect="1"/>
          </p:cNvPicPr>
          <p:nvPr/>
        </p:nvPicPr>
        <p:blipFill>
          <a:blip r:embed="rId3"/>
          <a:stretch>
            <a:fillRect/>
          </a:stretch>
        </p:blipFill>
        <p:spPr>
          <a:xfrm>
            <a:off x="5980430" y="1812925"/>
            <a:ext cx="2950210" cy="3994150"/>
          </a:xfrm>
          <a:prstGeom prst="rect">
            <a:avLst/>
          </a:prstGeom>
        </p:spPr>
      </p:pic>
      <p:pic>
        <p:nvPicPr>
          <p:cNvPr id="10" name="图片 9"/>
          <p:cNvPicPr>
            <a:picLocks noChangeAspect="1"/>
          </p:cNvPicPr>
          <p:nvPr/>
        </p:nvPicPr>
        <p:blipFill>
          <a:blip r:embed="rId4"/>
          <a:stretch>
            <a:fillRect/>
          </a:stretch>
        </p:blipFill>
        <p:spPr>
          <a:xfrm>
            <a:off x="1814830" y="1881505"/>
            <a:ext cx="3932555" cy="3462655"/>
          </a:xfrm>
          <a:prstGeom prst="rect">
            <a:avLst/>
          </a:prstGeom>
        </p:spPr>
      </p:pic>
      <p:sp>
        <p:nvSpPr>
          <p:cNvPr id="11" name="文本框 10"/>
          <p:cNvSpPr txBox="1"/>
          <p:nvPr/>
        </p:nvSpPr>
        <p:spPr>
          <a:xfrm>
            <a:off x="865505" y="3232785"/>
            <a:ext cx="2209800" cy="2044700"/>
          </a:xfrm>
          <a:prstGeom prst="rect">
            <a:avLst/>
          </a:prstGeom>
          <a:noFill/>
        </p:spPr>
        <p:txBody>
          <a:bodyPr wrap="square" rtlCol="0">
            <a:spAutoFit/>
          </a:bodyPr>
          <a:p>
            <a:pPr algn="l"/>
            <a:r>
              <a:rPr sz="1600" b="1" dirty="0">
                <a:solidFill>
                  <a:srgbClr val="FF0000"/>
                </a:solidFill>
                <a:ea typeface="宋体" pitchFamily="2" charset="-122"/>
                <a:cs typeface="+mn-lt"/>
                <a:sym typeface="+mn-ea"/>
              </a:rPr>
              <a:t>Note:</a:t>
            </a:r>
            <a:endParaRPr sz="1600" b="1" dirty="0">
              <a:solidFill>
                <a:srgbClr val="FF0000"/>
              </a:solidFill>
              <a:ea typeface="宋体" pitchFamily="2" charset="-122"/>
              <a:cs typeface="+mn-lt"/>
              <a:sym typeface="+mn-ea"/>
            </a:endParaRPr>
          </a:p>
          <a:p>
            <a:pPr algn="l"/>
            <a:r>
              <a:rPr sz="1600" b="1" dirty="0">
                <a:solidFill>
                  <a:srgbClr val="FF0000"/>
                </a:solidFill>
                <a:ea typeface="宋体" pitchFamily="2" charset="-122"/>
                <a:cs typeface="+mn-lt"/>
                <a:sym typeface="+mn-ea"/>
              </a:rPr>
              <a:t>Because the adjustable knob uses the P3 pin, </a:t>
            </a:r>
            <a:r>
              <a:rPr lang="en-US" sz="1600" b="1" dirty="0">
                <a:solidFill>
                  <a:srgbClr val="FF0000"/>
                </a:solidFill>
                <a:ea typeface="宋体" pitchFamily="2" charset="-122"/>
                <a:cs typeface="+mn-lt"/>
                <a:sym typeface="+mn-ea"/>
              </a:rPr>
              <a:t>it is </a:t>
            </a:r>
            <a:r>
              <a:rPr sz="1600" b="1" dirty="0">
                <a:solidFill>
                  <a:srgbClr val="FF0000"/>
                </a:solidFill>
                <a:ea typeface="宋体" pitchFamily="2" charset="-122"/>
                <a:cs typeface="+mn-lt"/>
                <a:sym typeface="+mn-ea"/>
              </a:rPr>
              <a:t>multiplexed with the pins of the micro:bit dot matrix. So we need to turn off the LED during initialization.</a:t>
            </a:r>
            <a:endParaRPr sz="1600" b="1" dirty="0">
              <a:solidFill>
                <a:srgbClr val="FF0000"/>
              </a:solidFill>
              <a:ea typeface="宋体" pitchFamily="2" charset="-122"/>
              <a:cs typeface="+mn-lt"/>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6" name="组合 5"/>
          <p:cNvGrpSpPr/>
          <p:nvPr/>
        </p:nvGrpSpPr>
        <p:grpSpPr>
          <a:xfrm>
            <a:off x="317514" y="5177568"/>
            <a:ext cx="724486" cy="458769"/>
            <a:chOff x="560275" y="3433438"/>
            <a:chExt cx="1198188" cy="758734"/>
          </a:xfrm>
        </p:grpSpPr>
        <p:sp>
          <p:nvSpPr>
            <p:cNvPr id="7"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任意多边形 10"/>
          <p:cNvSpPr/>
          <p:nvPr/>
        </p:nvSpPr>
        <p:spPr>
          <a:xfrm>
            <a:off x="2696845" y="1756410"/>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en-US" altLang="zh-CN" dirty="0" smtClean="0"/>
          </a:p>
        </p:txBody>
      </p:sp>
      <p:sp>
        <p:nvSpPr>
          <p:cNvPr id="12" name="任意多边形 11"/>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ea typeface="方正少儿_GBK" panose="02000000000000000000" charset="-122"/>
              </a:rPr>
              <a:t>micro:bit</a:t>
            </a:r>
            <a:r>
              <a:rPr lang="zh-CN" altLang="en-US" dirty="0" smtClean="0">
                <a:solidFill>
                  <a:schemeClr val="accent5">
                    <a:lumMod val="75000"/>
                  </a:schemeClr>
                </a:solidFill>
                <a:ea typeface="方正喵呜体" panose="02010600010101010101" pitchFamily="2" charset="-122"/>
              </a:rPr>
              <a:t>    </a:t>
            </a:r>
            <a:endParaRPr lang="zh-CN" altLang="en-US" dirty="0">
              <a:solidFill>
                <a:schemeClr val="accent5">
                  <a:lumMod val="75000"/>
                </a:schemeClr>
              </a:solidFill>
              <a:ea typeface="方正喵呜体" panose="02010600010101010101" pitchFamily="2" charset="-122"/>
            </a:endParaRPr>
          </a:p>
        </p:txBody>
      </p:sp>
      <p:sp>
        <p:nvSpPr>
          <p:cNvPr id="15" name="任意多边形 14"/>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ea typeface="微软雅黑" charset="-122"/>
                <a:sym typeface="+mn-ea"/>
              </a:rPr>
              <a:t> Yahboom</a:t>
            </a:r>
            <a:r>
              <a:rPr lang="zh-CN" altLang="en-US" sz="2800">
                <a:solidFill>
                  <a:schemeClr val="bg1"/>
                </a:solidFill>
                <a:ea typeface="微软雅黑" charset="-122"/>
                <a:sym typeface="+mn-ea"/>
              </a:rPr>
              <a:t>     </a:t>
            </a:r>
            <a:r>
              <a:rPr lang="en-US" altLang="zh-CN" sz="2800">
                <a:solidFill>
                  <a:schemeClr val="bg1"/>
                </a:solidFill>
                <a:ea typeface="微软雅黑" charset="-122"/>
                <a:sym typeface="+mn-ea"/>
              </a:rPr>
              <a:t>micro:bit t</a:t>
            </a:r>
            <a:r>
              <a:rPr lang="zh-CN" altLang="en-US" sz="2800">
                <a:solidFill>
                  <a:schemeClr val="bg1"/>
                </a:solidFill>
                <a:ea typeface="微软雅黑" charset="-122"/>
                <a:sym typeface="+mn-ea"/>
              </a:rPr>
              <a:t>utorial</a:t>
            </a:r>
            <a:endParaRPr lang="zh-CN" altLang="en-US" sz="2800">
              <a:solidFill>
                <a:schemeClr val="bg1"/>
              </a:solidFill>
              <a:ea typeface="微软雅黑" charset="-122"/>
              <a:sym typeface="+mn-ea"/>
            </a:endParaRPr>
          </a:p>
        </p:txBody>
      </p:sp>
      <p:sp>
        <p:nvSpPr>
          <p:cNvPr id="18" name="矩形 17"/>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ea typeface="方正少儿_GBK" panose="02000000000000000000" charset="-122"/>
              </a:rPr>
              <a:t>Yahboom</a:t>
            </a:r>
            <a:endParaRPr lang="en-US" altLang="zh-CN" dirty="0">
              <a:solidFill>
                <a:schemeClr val="accent5">
                  <a:lumMod val="75000"/>
                </a:schemeClr>
              </a:solidFill>
              <a:ea typeface="方正少儿_GBK" panose="02000000000000000000" charset="-122"/>
            </a:endParaRPr>
          </a:p>
        </p:txBody>
      </p:sp>
      <p:sp>
        <p:nvSpPr>
          <p:cNvPr id="24" name="文本框 23"/>
          <p:cNvSpPr txBox="1"/>
          <p:nvPr/>
        </p:nvSpPr>
        <p:spPr>
          <a:xfrm>
            <a:off x="3308985" y="4081780"/>
            <a:ext cx="5233670" cy="768350"/>
          </a:xfrm>
          <a:prstGeom prst="rect">
            <a:avLst/>
          </a:prstGeom>
          <a:noFill/>
        </p:spPr>
        <p:txBody>
          <a:bodyPr wrap="square" rtlCol="0">
            <a:spAutoFit/>
          </a:bodyPr>
          <a:p>
            <a:pPr algn="l"/>
            <a:r>
              <a:rPr lang="zh-CN" altLang="en-US" sz="4400" dirty="0">
                <a:solidFill>
                  <a:schemeClr val="accent5">
                    <a:lumMod val="75000"/>
                  </a:schemeClr>
                </a:solidFill>
                <a:ea typeface="方正少儿_GBK" panose="02000000000000000000" charset="-122"/>
              </a:rPr>
              <a:t>Thanks for watching！</a:t>
            </a:r>
            <a:endParaRPr lang="zh-CN" altLang="en-US" sz="4400" dirty="0">
              <a:solidFill>
                <a:schemeClr val="accent5">
                  <a:lumMod val="75000"/>
                </a:schemeClr>
              </a:solidFill>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8" name="图片 17"/>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21" name="任意多边形 20"/>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725819" y="4891183"/>
            <a:ext cx="724486" cy="458769"/>
            <a:chOff x="560275" y="3433438"/>
            <a:chExt cx="1198188" cy="758734"/>
          </a:xfrm>
        </p:grpSpPr>
        <p:sp>
          <p:nvSpPr>
            <p:cNvPr id="2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标题 2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文本框 26"/>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3" action="ppaction://hlinksldjump"/>
              </a:rPr>
              <a:t>Learning goals</a:t>
            </a:r>
            <a:endParaRPr lang="zh-CN" altLang="en-US" dirty="0">
              <a:solidFill>
                <a:srgbClr val="0070C0"/>
              </a:solidFill>
              <a:latin typeface="Arial" pitchFamily="34" charset="0"/>
              <a:ea typeface="Arial" pitchFamily="34" charset="0"/>
            </a:endParaRPr>
          </a:p>
        </p:txBody>
      </p:sp>
      <p:sp>
        <p:nvSpPr>
          <p:cNvPr id="28" name="文本框 27"/>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4"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4" action="ppaction://hlinksldjump"/>
            </a:endParaRPr>
          </a:p>
        </p:txBody>
      </p:sp>
      <p:sp>
        <p:nvSpPr>
          <p:cNvPr id="30" name="文本框 29"/>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5"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Combin</a:t>
            </a:r>
            <a:r>
              <a:rPr lang="en-US" altLang="zh-CN" dirty="0">
                <a:solidFill>
                  <a:schemeClr val="accent5">
                    <a:lumMod val="75000"/>
                  </a:schemeClr>
                </a:solidFill>
                <a:latin typeface="Arial" pitchFamily="34" charset="0"/>
                <a:ea typeface="Arial" pitchFamily="34" charset="0"/>
                <a:hlinkClick r:id="rId6" action="ppaction://hlinksldjump"/>
              </a:rPr>
              <a:t>e</a:t>
            </a:r>
            <a:r>
              <a:rPr lang="zh-CN" altLang="en-US" dirty="0">
                <a:solidFill>
                  <a:schemeClr val="accent5">
                    <a:lumMod val="75000"/>
                  </a:schemeClr>
                </a:solidFill>
                <a:latin typeface="Arial" pitchFamily="34" charset="0"/>
                <a:ea typeface="Arial" pitchFamily="34" charset="0"/>
                <a:hlinkClick r:id="rId6"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31" name="文本框 30"/>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2" name="文本框 31"/>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3" name="文本框 32"/>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8" name="文本框 37"/>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9" name="任意多边形 3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学习目标</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23" name="文本框 22"/>
          <p:cNvSpPr txBox="1"/>
          <p:nvPr/>
        </p:nvSpPr>
        <p:spPr>
          <a:xfrm>
            <a:off x="1837055" y="3502025"/>
            <a:ext cx="7946390" cy="119888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Rotate the knob potentiometer to different gear positions, the fan speed and the angle of the </a:t>
            </a:r>
            <a:r>
              <a:rPr lang="en-US" altLang="zh-CN" sz="2400">
                <a:solidFill>
                  <a:schemeClr val="accent1"/>
                </a:solidFill>
                <a:effectLst>
                  <a:outerShdw blurRad="38100" dist="25400" dir="5400000" algn="ctr" rotWithShape="0">
                    <a:srgbClr val="6E747A">
                      <a:alpha val="43000"/>
                    </a:srgbClr>
                  </a:outerShdw>
                </a:effectLst>
              </a:rPr>
              <a:t>servo</a:t>
            </a:r>
            <a:r>
              <a:rPr lang="zh-CN" sz="2400">
                <a:solidFill>
                  <a:schemeClr val="accent1"/>
                </a:solidFill>
                <a:effectLst>
                  <a:outerShdw blurRad="38100" dist="25400" dir="5400000" algn="ctr" rotWithShape="0">
                    <a:srgbClr val="6E747A">
                      <a:alpha val="43000"/>
                    </a:srgbClr>
                  </a:outerShdw>
                </a:effectLst>
              </a:rPr>
              <a:t> and the speed of the stepper motor will change accordingly.</a:t>
            </a:r>
            <a:endParaRPr lang="zh-CN" sz="24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a:off x="2510155" y="1794510"/>
            <a:ext cx="2052955" cy="1540510"/>
          </a:xfrm>
          <a:prstGeom prst="rect">
            <a:avLst/>
          </a:prstGeom>
        </p:spPr>
      </p:pic>
      <p:pic>
        <p:nvPicPr>
          <p:cNvPr id="8" name="图片 7"/>
          <p:cNvPicPr>
            <a:picLocks noChangeAspect="1"/>
          </p:cNvPicPr>
          <p:nvPr/>
        </p:nvPicPr>
        <p:blipFill>
          <a:blip r:embed="rId4"/>
          <a:stretch>
            <a:fillRect/>
          </a:stretch>
        </p:blipFill>
        <p:spPr>
          <a:xfrm>
            <a:off x="5512435" y="1794510"/>
            <a:ext cx="2053590" cy="1541145"/>
          </a:xfrm>
          <a:prstGeom prst="rect">
            <a:avLst/>
          </a:prstGeom>
        </p:spPr>
      </p:pic>
      <p:sp>
        <p:nvSpPr>
          <p:cNvPr id="19" name="标题 18"/>
          <p:cNvSpPr>
            <a:spLocks noGrp="1"/>
          </p:cNvSpPr>
          <p:nvPr/>
        </p:nvSpPr>
        <p:spPr>
          <a:xfrm>
            <a:off x="2664460" y="441960"/>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3802380" y="2673350"/>
            <a:ext cx="5583555" cy="2306955"/>
          </a:xfrm>
          <a:prstGeom prst="rect">
            <a:avLst/>
          </a:prstGeom>
          <a:noFill/>
        </p:spPr>
        <p:txBody>
          <a:bodyPr wrap="square" rtlCol="0">
            <a:spAutoFit/>
          </a:bodyPr>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Knob potentiometer</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a:t>
            </a:r>
            <a:r>
              <a:rPr lang="zh-CN" sz="2400">
                <a:solidFill>
                  <a:schemeClr val="accent1"/>
                </a:solidFill>
                <a:effectLst>
                  <a:outerShdw blurRad="38100" dist="25400" dir="5400000" algn="ctr" rotWithShape="0">
                    <a:srgbClr val="6E747A">
                      <a:alpha val="43000"/>
                    </a:srgbClr>
                  </a:outerShdw>
                </a:effectLst>
                <a:sym typeface="+mn-ea"/>
              </a:rPr>
              <a:t> </a:t>
            </a:r>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fan</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Xservo</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Xstepper motor</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文本框 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5" name="文本框 4"/>
          <p:cNvSpPr txBox="1"/>
          <p:nvPr/>
        </p:nvSpPr>
        <p:spPr>
          <a:xfrm>
            <a:off x="1288415" y="1950720"/>
            <a:ext cx="9468485" cy="3262630"/>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https://github.com/yahboomtechnology/ghbitlib</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https://github.com/yahboomtechnology/ghbitlib</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6" name="文本框 5"/>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标题 5"/>
          <p:cNvSpPr/>
          <p:nvPr>
            <p:ph type="ctrTitle"/>
          </p:nvPr>
        </p:nvSpPr>
        <p:spPr/>
        <p:txBody>
          <a:bodyPr/>
          <a:p>
            <a:endParaRPr lang="zh-CN" altLang="en-US"/>
          </a:p>
        </p:txBody>
      </p:sp>
      <p:sp>
        <p:nvSpPr>
          <p:cNvPr id="8" name="任意多边形 7"/>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317514" y="5177568"/>
            <a:ext cx="724486" cy="458769"/>
            <a:chOff x="560275" y="3433438"/>
            <a:chExt cx="1198188" cy="758734"/>
          </a:xfrm>
        </p:grpSpPr>
        <p:sp>
          <p:nvSpPr>
            <p:cNvPr id="1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6" name="标题 14"/>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8" name="图片 17"/>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4" name="标题 13"/>
          <p:cNvSpPr/>
          <p:nvPr>
            <p:ph type="ctrTitle"/>
          </p:nvPr>
        </p:nvSpPr>
        <p:spPr/>
        <p:txBody>
          <a:bodyPr/>
          <a:p>
            <a:endParaRPr lang="zh-CN" altLang="en-US"/>
          </a:p>
        </p:txBody>
      </p:sp>
      <p:pic>
        <p:nvPicPr>
          <p:cNvPr id="16" name="图片 15"/>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7" name="任意多边形 16"/>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41" name="文本框 40"/>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42"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43" name="任意多边形 4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44" name="图片 43"/>
          <p:cNvPicPr>
            <a:picLocks noChangeAspect="1"/>
          </p:cNvPicPr>
          <p:nvPr/>
        </p:nvPicPr>
        <p:blipFill>
          <a:blip r:embed="rId3"/>
          <a:stretch>
            <a:fillRect/>
          </a:stretch>
        </p:blipFill>
        <p:spPr>
          <a:xfrm>
            <a:off x="1539240" y="1815465"/>
            <a:ext cx="3326130" cy="3511550"/>
          </a:xfrm>
          <a:prstGeom prst="rect">
            <a:avLst/>
          </a:prstGeom>
        </p:spPr>
      </p:pic>
      <p:sp>
        <p:nvSpPr>
          <p:cNvPr id="45" name="文本框 44"/>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5" name="标题 14"/>
          <p:cNvSpPr/>
          <p:nvPr>
            <p:ph type="ctrTitle"/>
          </p:nvPr>
        </p:nvSpPr>
        <p:spPr/>
        <p:txBody>
          <a:bodyPr/>
          <a:p>
            <a:endParaRPr lang="zh-CN" altLang="en-US"/>
          </a:p>
        </p:txBody>
      </p:sp>
      <p:pic>
        <p:nvPicPr>
          <p:cNvPr id="16" name="图片 15"/>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7" name="任意多边形 16"/>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4" name="文本框 23"/>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6" name="文本框 25"/>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7" name="图片 26"/>
          <p:cNvPicPr>
            <a:picLocks noChangeAspect="1"/>
          </p:cNvPicPr>
          <p:nvPr/>
        </p:nvPicPr>
        <p:blipFill>
          <a:blip r:embed="rId3"/>
          <a:stretch>
            <a:fillRect/>
          </a:stretch>
        </p:blipFill>
        <p:spPr>
          <a:xfrm>
            <a:off x="1414145" y="1875155"/>
            <a:ext cx="3660775" cy="3518535"/>
          </a:xfrm>
          <a:prstGeom prst="rect">
            <a:avLst/>
          </a:prstGeom>
        </p:spPr>
      </p:pic>
      <p:pic>
        <p:nvPicPr>
          <p:cNvPr id="30" name="图片 29"/>
          <p:cNvPicPr>
            <a:picLocks noChangeAspect="1"/>
          </p:cNvPicPr>
          <p:nvPr/>
        </p:nvPicPr>
        <p:blipFill>
          <a:blip r:embed="rId4"/>
          <a:stretch>
            <a:fillRect/>
          </a:stretch>
        </p:blipFill>
        <p:spPr>
          <a:xfrm>
            <a:off x="5680710" y="2550795"/>
            <a:ext cx="4135755" cy="890905"/>
          </a:xfrm>
          <a:prstGeom prst="rect">
            <a:avLst/>
          </a:prstGeom>
        </p:spPr>
      </p:pic>
      <p:sp>
        <p:nvSpPr>
          <p:cNvPr id="31"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2" name="任意多边形 31"/>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2" name="图片 11"/>
          <p:cNvPicPr>
            <a:picLocks noChangeAspect="1"/>
          </p:cNvPicPr>
          <p:nvPr/>
        </p:nvPicPr>
        <p:blipFill>
          <a:blip r:embed="rId2"/>
          <a:stretch>
            <a:fillRect/>
          </a:stretch>
        </p:blipFill>
        <p:spPr>
          <a:xfrm>
            <a:off x="1226185" y="1604645"/>
            <a:ext cx="9551035" cy="3629660"/>
          </a:xfrm>
          <a:prstGeom prst="rect">
            <a:avLst/>
          </a:prstGeom>
          <a:ln w="57150">
            <a:solidFill>
              <a:srgbClr val="5B9BD5"/>
            </a:solidFill>
          </a:ln>
        </p:spPr>
      </p:pic>
      <p:sp>
        <p:nvSpPr>
          <p:cNvPr id="13" name="任意多边形 12"/>
          <p:cNvSpPr/>
          <p:nvPr/>
        </p:nvSpPr>
        <p:spPr>
          <a:xfrm>
            <a:off x="586105" y="1271270"/>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36564" y="5168043"/>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86105" y="1510665"/>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498465" y="2262505"/>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22" name="图片 21"/>
          <p:cNvPicPr>
            <a:picLocks noChangeAspect="1"/>
          </p:cNvPicPr>
          <p:nvPr/>
        </p:nvPicPr>
        <p:blipFill>
          <a:blip r:embed="rId3"/>
          <a:stretch>
            <a:fillRect/>
          </a:stretch>
        </p:blipFill>
        <p:spPr>
          <a:xfrm>
            <a:off x="1516380" y="1818005"/>
            <a:ext cx="3295015" cy="2942590"/>
          </a:xfrm>
          <a:prstGeom prst="rect">
            <a:avLst/>
          </a:prstGeom>
        </p:spPr>
      </p:pic>
      <p:sp>
        <p:nvSpPr>
          <p:cNvPr id="23" name="标题 22"/>
          <p:cNvSpPr>
            <a:spLocks noGrp="1"/>
          </p:cNvSpPr>
          <p:nvPr>
            <p:ph type="ctrTitle"/>
          </p:nvPr>
        </p:nvSpPr>
        <p:spPr>
          <a:xfrm>
            <a:off x="2715895" y="51308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任意多边形 23"/>
          <p:cNvSpPr/>
          <p:nvPr/>
        </p:nvSpPr>
        <p:spPr>
          <a:xfrm>
            <a:off x="427990" y="5558790"/>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3227</Words>
  <Application>WPS 演示</Application>
  <PresentationFormat>宽屏</PresentationFormat>
  <Paragraphs>168</Paragraphs>
  <Slides>15</Slides>
  <Notes>0</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micro:bit programming tutorial</vt:lpstr>
      <vt:lpstr>micro:bit programming tutorial</vt:lpstr>
      <vt:lpstr>PowerPoint 演示文稿</vt:lpstr>
      <vt:lpstr>micro:bit programming tutorial</vt:lpstr>
      <vt:lpstr>micro:bit programming tutorial</vt:lpstr>
      <vt:lpstr>PowerPoint 演示文稿</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97</cp:revision>
  <dcterms:created xsi:type="dcterms:W3CDTF">2018-09-06T08:46:00Z</dcterms:created>
  <dcterms:modified xsi:type="dcterms:W3CDTF">2021-12-27T07:00:44Z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